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oboto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regular.fntdata"/><Relationship Id="rId10" Type="http://schemas.openxmlformats.org/officeDocument/2006/relationships/slide" Target="slides/slide5.xml"/><Relationship Id="rId13" Type="http://schemas.openxmlformats.org/officeDocument/2006/relationships/font" Target="fonts/Roboto-italic.fntdata"/><Relationship Id="rId12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8300dd62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8300dd6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5cb9274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5cb927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5cb9274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5cb9274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5cb9274f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5cb9274f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5cb9274f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5cb9274f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072325" y="396625"/>
            <a:ext cx="60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/>
              <a:t>Neural Correlates of Detection in the Mouse Brain</a:t>
            </a:r>
            <a:endParaRPr b="1" sz="2220"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5750275" y="1277313"/>
            <a:ext cx="650700" cy="5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93" y="2925125"/>
            <a:ext cx="2041175" cy="1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5024" y="4135627"/>
            <a:ext cx="698424" cy="80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825" y="396625"/>
            <a:ext cx="2341226" cy="22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8500" y="1889638"/>
            <a:ext cx="3514250" cy="1978476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2944625" y="2019425"/>
            <a:ext cx="1357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Rachel Parkinson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7849125" y="2042688"/>
            <a:ext cx="1357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Michael Sokoletsky</a:t>
            </a:r>
            <a:endParaRPr/>
          </a:p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2944625" y="3030075"/>
            <a:ext cx="1357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Rania Kolaghassi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7849125" y="3030075"/>
            <a:ext cx="1357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Jens Schweihoff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4520650" y="4332475"/>
            <a:ext cx="2414700" cy="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Arcade Saccade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18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driving question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186" y="865324"/>
            <a:ext cx="1104575" cy="11565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3899350" y="2484138"/>
            <a:ext cx="497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Is there additional activity that occurs when a mouse </a:t>
            </a:r>
            <a:r>
              <a:rPr b="1" i="1" lang="en" sz="1620"/>
              <a:t>both</a:t>
            </a:r>
            <a:r>
              <a:rPr i="1" lang="en" sz="1620"/>
              <a:t> </a:t>
            </a:r>
            <a:r>
              <a:rPr lang="en" sz="1620"/>
              <a:t>sees a stimulus </a:t>
            </a:r>
            <a:r>
              <a:rPr b="1" i="1" lang="en" sz="1620"/>
              <a:t>and</a:t>
            </a:r>
            <a:r>
              <a:rPr lang="en" sz="1620"/>
              <a:t> </a:t>
            </a:r>
            <a:r>
              <a:rPr lang="en" sz="1620"/>
              <a:t>responds</a:t>
            </a:r>
            <a:r>
              <a:rPr lang="en" sz="1620"/>
              <a:t> to it correctly? </a:t>
            </a:r>
            <a:endParaRPr sz="1620"/>
          </a:p>
        </p:txBody>
      </p:sp>
      <p:cxnSp>
        <p:nvCxnSpPr>
          <p:cNvPr id="72" name="Google Shape;72;p14"/>
          <p:cNvCxnSpPr/>
          <p:nvPr/>
        </p:nvCxnSpPr>
        <p:spPr>
          <a:xfrm flipH="1">
            <a:off x="1573150" y="1576500"/>
            <a:ext cx="42960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75" y="1966375"/>
            <a:ext cx="1971600" cy="8840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type="title"/>
          </p:nvPr>
        </p:nvSpPr>
        <p:spPr>
          <a:xfrm>
            <a:off x="1917488" y="1309625"/>
            <a:ext cx="1028700" cy="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/>
              <a:t>Action/choice</a:t>
            </a:r>
            <a:endParaRPr b="1" sz="1000"/>
          </a:p>
        </p:txBody>
      </p:sp>
      <p:cxnSp>
        <p:nvCxnSpPr>
          <p:cNvPr id="75" name="Google Shape;75;p14"/>
          <p:cNvCxnSpPr/>
          <p:nvPr/>
        </p:nvCxnSpPr>
        <p:spPr>
          <a:xfrm flipH="1">
            <a:off x="1805775" y="1964825"/>
            <a:ext cx="725700" cy="47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>
            <p:ph type="title"/>
          </p:nvPr>
        </p:nvSpPr>
        <p:spPr>
          <a:xfrm>
            <a:off x="2359013" y="1642325"/>
            <a:ext cx="1506000" cy="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/>
              <a:t>Visual stimulus</a:t>
            </a:r>
            <a:endParaRPr b="1"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1000"/>
              <a:t>(contra side only)</a:t>
            </a:r>
            <a:endParaRPr b="1" sz="1000"/>
          </a:p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3899350" y="3366700"/>
            <a:ext cx="49701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We will call such hypothetical activity the</a:t>
            </a:r>
            <a:r>
              <a:rPr b="1" lang="en" sz="1620"/>
              <a:t> neural correlates of detection</a:t>
            </a:r>
            <a:r>
              <a:rPr lang="en" sz="1620"/>
              <a:t>. We want to find if it exists, and if so, where.</a:t>
            </a:r>
            <a:endParaRPr sz="1620"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75" y="3185725"/>
            <a:ext cx="2487153" cy="17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type="title"/>
          </p:nvPr>
        </p:nvSpPr>
        <p:spPr>
          <a:xfrm>
            <a:off x="3899350" y="1240700"/>
            <a:ext cx="4970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20"/>
              <a:t>Steinmetz et al. analyze activity that occurs after a visual stimulus or after a mouse makes a specific choice.</a:t>
            </a:r>
            <a:endParaRPr sz="1620"/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516450" y="2826325"/>
            <a:ext cx="2161800" cy="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20"/>
              <a:t>Adapted from Steinmetz et al. 2019</a:t>
            </a:r>
            <a:endParaRPr sz="9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173500" y="22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matrix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990" t="0"/>
          <a:stretch/>
        </p:blipFill>
        <p:spPr>
          <a:xfrm>
            <a:off x="998200" y="1741625"/>
            <a:ext cx="4866425" cy="21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1188700" y="1741625"/>
            <a:ext cx="411600" cy="2186100"/>
          </a:xfrm>
          <a:prstGeom prst="rect">
            <a:avLst/>
          </a:prstGeom>
          <a:noFill/>
          <a:ln cap="flat" cmpd="sng" w="28575">
            <a:solidFill>
              <a:srgbClr val="DDC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3550900" y="2571750"/>
            <a:ext cx="411600" cy="13824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331700" y="1741625"/>
            <a:ext cx="411600" cy="974700"/>
          </a:xfrm>
          <a:prstGeom prst="rect">
            <a:avLst/>
          </a:prstGeom>
          <a:noFill/>
          <a:ln cap="flat" cmpd="sng" w="28575">
            <a:solidFill>
              <a:srgbClr val="CC6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5151100" y="1741725"/>
            <a:ext cx="411600" cy="974700"/>
          </a:xfrm>
          <a:prstGeom prst="rect">
            <a:avLst/>
          </a:prstGeom>
          <a:noFill/>
          <a:ln cap="flat" cmpd="sng" w="28575">
            <a:solidFill>
              <a:srgbClr val="117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97300" y="1839150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rgbClr val="DDCC77"/>
                </a:solidFill>
              </a:rPr>
              <a:t>Detection</a:t>
            </a:r>
            <a:endParaRPr b="1" i="1" sz="1200">
              <a:solidFill>
                <a:srgbClr val="DDCC77"/>
              </a:solidFill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97300" y="2167050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Action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97300" y="2403750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Choice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478300" y="2716325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100%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78300" y="3112925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50%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6" name="Google Shape;96;p15"/>
          <p:cNvSpPr txBox="1"/>
          <p:nvPr/>
        </p:nvSpPr>
        <p:spPr>
          <a:xfrm>
            <a:off x="478300" y="3509525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25%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7" name="Google Shape;97;p15"/>
          <p:cNvSpPr txBox="1"/>
          <p:nvPr/>
        </p:nvSpPr>
        <p:spPr>
          <a:xfrm rot="-5400000">
            <a:off x="-253850" y="3067800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solidFill>
                  <a:schemeClr val="accent3"/>
                </a:solidFill>
              </a:rPr>
              <a:t>Contrast</a:t>
            </a:r>
            <a:endParaRPr b="1" i="1" sz="1200">
              <a:solidFill>
                <a:schemeClr val="accent3"/>
              </a:solidFill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848800" y="4258050"/>
            <a:ext cx="10914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6250375" y="1540500"/>
            <a:ext cx="162900" cy="162900"/>
          </a:xfrm>
          <a:prstGeom prst="rect">
            <a:avLst/>
          </a:prstGeom>
          <a:solidFill>
            <a:srgbClr val="DDCC77"/>
          </a:solidFill>
          <a:ln cap="flat" cmpd="sng" w="28575">
            <a:solidFill>
              <a:srgbClr val="DDCC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6250375" y="1929225"/>
            <a:ext cx="162900" cy="162900"/>
          </a:xfrm>
          <a:prstGeom prst="rect">
            <a:avLst/>
          </a:prstGeom>
          <a:solidFill>
            <a:srgbClr val="CC6677"/>
          </a:solidFill>
          <a:ln cap="flat" cmpd="sng" w="28575">
            <a:solidFill>
              <a:srgbClr val="CC667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6250375" y="2302500"/>
            <a:ext cx="162900" cy="162900"/>
          </a:xfrm>
          <a:prstGeom prst="rect">
            <a:avLst/>
          </a:prstGeom>
          <a:solidFill>
            <a:schemeClr val="accen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6250375" y="2675775"/>
            <a:ext cx="162900" cy="162900"/>
          </a:xfrm>
          <a:prstGeom prst="rect">
            <a:avLst/>
          </a:prstGeom>
          <a:solidFill>
            <a:srgbClr val="117733"/>
          </a:solidFill>
          <a:ln cap="flat" cmpd="sng" w="28575">
            <a:solidFill>
              <a:srgbClr val="117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6490500" y="1503600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Detection Event </a:t>
            </a:r>
            <a:endParaRPr b="1" i="1"/>
          </a:p>
        </p:txBody>
      </p:sp>
      <p:sp>
        <p:nvSpPr>
          <p:cNvPr id="104" name="Google Shape;104;p15"/>
          <p:cNvSpPr txBox="1"/>
          <p:nvPr/>
        </p:nvSpPr>
        <p:spPr>
          <a:xfrm>
            <a:off x="6490500" y="1892325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No Response</a:t>
            </a:r>
            <a:r>
              <a:rPr b="1" i="1" lang="en"/>
              <a:t> </a:t>
            </a:r>
            <a:endParaRPr b="1" i="1"/>
          </a:p>
        </p:txBody>
      </p:sp>
      <p:sp>
        <p:nvSpPr>
          <p:cNvPr id="105" name="Google Shape;105;p15"/>
          <p:cNvSpPr txBox="1"/>
          <p:nvPr/>
        </p:nvSpPr>
        <p:spPr>
          <a:xfrm>
            <a:off x="6490500" y="2265600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No Visual Stimulus</a:t>
            </a:r>
            <a:endParaRPr b="1" i="1"/>
          </a:p>
        </p:txBody>
      </p:sp>
      <p:sp>
        <p:nvSpPr>
          <p:cNvPr id="106" name="Google Shape;106;p15"/>
          <p:cNvSpPr txBox="1"/>
          <p:nvPr/>
        </p:nvSpPr>
        <p:spPr>
          <a:xfrm>
            <a:off x="6490500" y="2638875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Incorrect Action</a:t>
            </a:r>
            <a:endParaRPr b="1" i="1"/>
          </a:p>
        </p:txBody>
      </p:sp>
      <p:cxnSp>
        <p:nvCxnSpPr>
          <p:cNvPr id="107" name="Google Shape;107;p15"/>
          <p:cNvCxnSpPr/>
          <p:nvPr/>
        </p:nvCxnSpPr>
        <p:spPr>
          <a:xfrm rot="2700000">
            <a:off x="6219539" y="3121027"/>
            <a:ext cx="263044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08" name="Google Shape;108;p15"/>
          <p:cNvSpPr txBox="1"/>
          <p:nvPr/>
        </p:nvSpPr>
        <p:spPr>
          <a:xfrm>
            <a:off x="6459678" y="2991602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Visual stim onset</a:t>
            </a:r>
            <a:endParaRPr b="1" i="1"/>
          </a:p>
        </p:txBody>
      </p:sp>
      <p:sp>
        <p:nvSpPr>
          <p:cNvPr id="109" name="Google Shape;109;p15"/>
          <p:cNvSpPr txBox="1"/>
          <p:nvPr/>
        </p:nvSpPr>
        <p:spPr>
          <a:xfrm>
            <a:off x="173500" y="1150825"/>
            <a:ext cx="43986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/>
              <a:t>Ridge(): 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Linear least squares with l2 regularization.</a:t>
            </a:r>
            <a:endParaRPr b="1" i="1" sz="1200"/>
          </a:p>
        </p:txBody>
      </p:sp>
      <p:cxnSp>
        <p:nvCxnSpPr>
          <p:cNvPr id="110" name="Google Shape;110;p15"/>
          <p:cNvCxnSpPr/>
          <p:nvPr/>
        </p:nvCxnSpPr>
        <p:spPr>
          <a:xfrm>
            <a:off x="2807752" y="1664871"/>
            <a:ext cx="336300" cy="0"/>
          </a:xfrm>
          <a:prstGeom prst="straightConnector1">
            <a:avLst/>
          </a:prstGeom>
          <a:noFill/>
          <a:ln cap="flat" cmpd="sng" w="19050">
            <a:solidFill>
              <a:srgbClr val="21252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11" name="Google Shape;111;p15"/>
          <p:cNvCxnSpPr/>
          <p:nvPr/>
        </p:nvCxnSpPr>
        <p:spPr>
          <a:xfrm rot="2697831">
            <a:off x="6183017" y="3394203"/>
            <a:ext cx="336229" cy="0"/>
          </a:xfrm>
          <a:prstGeom prst="straightConnector1">
            <a:avLst/>
          </a:prstGeom>
          <a:noFill/>
          <a:ln cap="flat" cmpd="sng" w="19050">
            <a:solidFill>
              <a:srgbClr val="21252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12" name="Google Shape;112;p15"/>
          <p:cNvSpPr txBox="1"/>
          <p:nvPr/>
        </p:nvSpPr>
        <p:spPr>
          <a:xfrm>
            <a:off x="6480226" y="3296523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Regression Window</a:t>
            </a:r>
            <a:endParaRPr b="1" i="1"/>
          </a:p>
        </p:txBody>
      </p:sp>
      <p:cxnSp>
        <p:nvCxnSpPr>
          <p:cNvPr id="113" name="Google Shape;113;p15"/>
          <p:cNvCxnSpPr/>
          <p:nvPr/>
        </p:nvCxnSpPr>
        <p:spPr>
          <a:xfrm rot="2700000">
            <a:off x="6219539" y="3765727"/>
            <a:ext cx="263044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5"/>
          <p:cNvSpPr txBox="1"/>
          <p:nvPr/>
        </p:nvSpPr>
        <p:spPr>
          <a:xfrm>
            <a:off x="6459678" y="3636302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X_design = 1</a:t>
            </a:r>
            <a:endParaRPr b="1" i="1"/>
          </a:p>
        </p:txBody>
      </p:sp>
      <p:cxnSp>
        <p:nvCxnSpPr>
          <p:cNvPr id="115" name="Google Shape;115;p15"/>
          <p:cNvCxnSpPr/>
          <p:nvPr/>
        </p:nvCxnSpPr>
        <p:spPr>
          <a:xfrm rot="2700000">
            <a:off x="6228750" y="4083613"/>
            <a:ext cx="263044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5"/>
          <p:cNvSpPr txBox="1"/>
          <p:nvPr/>
        </p:nvSpPr>
        <p:spPr>
          <a:xfrm>
            <a:off x="6454351" y="3954177"/>
            <a:ext cx="2113200" cy="2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X_design = -1</a:t>
            </a:r>
            <a:endParaRPr b="1" i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311700" y="8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predictions versus real data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9438" y="3185363"/>
            <a:ext cx="2026725" cy="17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5386050" y="718638"/>
            <a:ext cx="324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responses across brain region</a:t>
            </a:r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0986" y="1177564"/>
            <a:ext cx="1703625" cy="1987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6"/>
          <p:cNvPicPr preferRelativeResize="0"/>
          <p:nvPr/>
        </p:nvPicPr>
        <p:blipFill rotWithShape="1">
          <a:blip r:embed="rId5">
            <a:alphaModFix/>
          </a:blip>
          <a:srcRect b="0" l="70110" r="0" t="0"/>
          <a:stretch/>
        </p:blipFill>
        <p:spPr>
          <a:xfrm>
            <a:off x="354486" y="1108913"/>
            <a:ext cx="1949476" cy="19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9748" y="1276475"/>
            <a:ext cx="1703625" cy="16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812275" y="718650"/>
            <a:ext cx="29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neuron model predictions</a:t>
            </a: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6145" y="1343295"/>
            <a:ext cx="1252800" cy="1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574" y="3078250"/>
            <a:ext cx="1953283" cy="192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76782" y="3068300"/>
            <a:ext cx="1885180" cy="192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title"/>
          </p:nvPr>
        </p:nvSpPr>
        <p:spPr>
          <a:xfrm>
            <a:off x="931550" y="307175"/>
            <a:ext cx="69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 encoding neurons across brain regions</a:t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51073"/>
          <a:stretch/>
        </p:blipFill>
        <p:spPr>
          <a:xfrm>
            <a:off x="5512650" y="941525"/>
            <a:ext cx="3526600" cy="18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48927" l="0" r="0" t="0"/>
          <a:stretch/>
        </p:blipFill>
        <p:spPr>
          <a:xfrm>
            <a:off x="5512650" y="2853325"/>
            <a:ext cx="3526600" cy="19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75" y="1234225"/>
            <a:ext cx="5450378" cy="152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100" y="3194550"/>
            <a:ext cx="5450375" cy="127713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7"/>
          <p:cNvSpPr txBox="1"/>
          <p:nvPr>
            <p:ph type="title"/>
          </p:nvPr>
        </p:nvSpPr>
        <p:spPr>
          <a:xfrm>
            <a:off x="6350375" y="4810800"/>
            <a:ext cx="2161800" cy="3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920"/>
              <a:t>Adapted from Steinmetz et al. 2019</a:t>
            </a:r>
            <a:endParaRPr sz="92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